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305" r:id="rId4"/>
    <p:sldId id="307" r:id="rId5"/>
    <p:sldId id="315" r:id="rId6"/>
    <p:sldId id="316" r:id="rId7"/>
    <p:sldId id="317" r:id="rId8"/>
    <p:sldId id="319" r:id="rId9"/>
    <p:sldId id="320" r:id="rId10"/>
    <p:sldId id="327" r:id="rId11"/>
    <p:sldId id="312" r:id="rId12"/>
    <p:sldId id="318" r:id="rId13"/>
    <p:sldId id="301" r:id="rId14"/>
    <p:sldId id="267" r:id="rId15"/>
    <p:sldId id="262" r:id="rId16"/>
    <p:sldId id="263" r:id="rId17"/>
    <p:sldId id="295" r:id="rId18"/>
    <p:sldId id="296" r:id="rId19"/>
    <p:sldId id="297" r:id="rId20"/>
    <p:sldId id="288" r:id="rId21"/>
    <p:sldId id="293" r:id="rId22"/>
    <p:sldId id="302" r:id="rId23"/>
    <p:sldId id="271" r:id="rId24"/>
    <p:sldId id="303" r:id="rId25"/>
    <p:sldId id="304" r:id="rId26"/>
    <p:sldId id="284" r:id="rId27"/>
    <p:sldId id="264" r:id="rId28"/>
    <p:sldId id="306" r:id="rId29"/>
    <p:sldId id="321" r:id="rId30"/>
    <p:sldId id="259" r:id="rId31"/>
    <p:sldId id="313" r:id="rId32"/>
    <p:sldId id="310" r:id="rId33"/>
    <p:sldId id="308" r:id="rId34"/>
    <p:sldId id="309" r:id="rId35"/>
    <p:sldId id="324" r:id="rId36"/>
    <p:sldId id="322" r:id="rId37"/>
    <p:sldId id="328" r:id="rId38"/>
    <p:sldId id="325" r:id="rId39"/>
    <p:sldId id="260" r:id="rId40"/>
    <p:sldId id="326" r:id="rId41"/>
    <p:sldId id="314" r:id="rId42"/>
    <p:sldId id="31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141EF3-8BAC-D9A4-8464-9CE225143AAE}" name="Veliz, Maritza" initials="VM" userId="S::maritza.veliz@fortbendisd.com::9334572b-a60c-483e-b5db-121d8921dd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59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289E-FCFF-874B-BDF0-7760503C101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A657C-3F37-9A4D-9029-658ADEAF8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35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42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657C-3F37-9A4D-9029-658ADEAF8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8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1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7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7B44-3336-697D-3A0F-EBB7AC17A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CB363-5323-CF3F-4E2A-87903ED7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D6FBF-219F-5271-3366-A6B8437F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A627C-4317-2B59-085B-62CD46C1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E499-0A1B-F16C-5114-C62F8550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56230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rectangle with a white rectangle&#10;&#10;Description automatically generated">
            <a:extLst>
              <a:ext uri="{FF2B5EF4-FFF2-40B4-BE49-F238E27FC236}">
                <a16:creationId xmlns:a16="http://schemas.microsoft.com/office/drawing/2014/main" id="{173483D4-4488-7CD0-399F-3F6BB9EAE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156258-D3C3-194B-D3BC-A139FAAD10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9230" y="2062162"/>
            <a:ext cx="595353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6283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pink lines&#10;&#10;Description automatically generated">
            <a:extLst>
              <a:ext uri="{FF2B5EF4-FFF2-40B4-BE49-F238E27FC236}">
                <a16:creationId xmlns:a16="http://schemas.microsoft.com/office/drawing/2014/main" id="{5024F9AD-C255-03CE-F5D5-F27EF909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156258-D3C3-194B-D3BC-A139FAAD10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9230" y="2062162"/>
            <a:ext cx="595353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0167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a white background&#10;&#10;Description automatically generated">
            <a:extLst>
              <a:ext uri="{FF2B5EF4-FFF2-40B4-BE49-F238E27FC236}">
                <a16:creationId xmlns:a16="http://schemas.microsoft.com/office/drawing/2014/main" id="{23B16C7C-98D7-9E7B-7A2B-8DC888889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156258-D3C3-194B-D3BC-A139FAAD10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9230" y="2062162"/>
            <a:ext cx="595353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2443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66D3-7D81-599F-4095-3AB67629B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D6A-94EC-958E-EF42-940B61B5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B471-0FD5-05A1-4406-9161817D2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A2D802-7B28-24FB-BA0A-317BA63D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ED3E72-B41B-57EC-AE50-3FF1CC93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1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66D3-7D81-599F-4095-3AB67629B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D6A-94EC-958E-EF42-940B61B5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B471-0FD5-05A1-4406-9161817D2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FB0B07D-D416-198B-F44B-51FE94E1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9791EF-8210-93AB-FB37-810A360F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3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749973-C300-A89E-953B-E25B45C83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A5D1-558A-15C3-1D4F-707E300A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AB780-F508-7C87-2286-8A04BEEF7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69613-FFD7-C9FB-8840-A9EC1268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4658D-39ED-D14A-84F5-A864CB87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081109-3689-264C-2187-A88C88E0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766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6F065D-1CE1-63D1-45EC-70F0008A8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7FF16-07CD-7464-D104-2588901A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A5D1-558A-15C3-1D4F-707E300A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AB780-F508-7C87-2286-8A04BEEF7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8880C-6235-8AD2-DC05-10BD335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9E3D9F-D12E-1230-D609-BEDFFEF9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0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69C5-0383-2088-368B-E94259BD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63A1-174B-21B3-A702-DC4EB942F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FF3F4-2BDE-60D2-6EF1-789A8AC1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98C4-743C-623D-9628-C38B62BA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9C63-DF84-6FBB-65B6-83D9D53F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C3257B-4344-4E92-9F72-C7865C325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107D0E-25EC-9B86-A228-1F4B5597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0DF3AA-7BDF-7172-B83D-9C0FDC7E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77C023-DF11-FB38-2A7E-9B53FF1B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679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41B84-6749-8C77-0BFC-96E4D0130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E3D73A-CB36-616F-C93D-84A63BB5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F4CC4C-772A-C8B2-BA7F-72F61949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63BA68-3423-4419-A464-2C84F553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0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8B8B6E-AAEC-3E5F-47E0-4F4A60F7B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CBAC5-0A41-6DBE-2DAC-06287323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A144-CBDD-AB2E-F4A2-33010D26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4366-FEA0-02B2-0A2D-61AD148B9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46D5C5-E05A-5466-7305-4BC0D9B4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E0FA48-13A9-DA54-4771-09FA435D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6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A0EBA9-29DD-BFA1-AB1D-C9E4878D1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CBAC5-0A41-6DBE-2DAC-06287323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A144-CBDD-AB2E-F4A2-33010D26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4366-FEA0-02B2-0A2D-61AD148B9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7244C7-7C24-E27E-B342-076C9294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7CDCB3-D0E9-1826-C02D-585C374B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65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85E57-8C69-C30D-C767-B58C4C3379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1A28C5-6E8B-9583-C6ED-C471B137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C0C7E-A8FE-EA84-C9AF-A99EAF117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F0616-D75A-07C2-A49C-3E3D5F85E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A9DE20-69F5-38EE-0DF0-AACAF774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D24722-6FD6-6C56-42DC-0E887971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93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259BCA-46C1-AB52-1792-0C3E11FFC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1A28C5-6E8B-9583-C6ED-C471B137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C0C7E-A8FE-EA84-C9AF-A99EAF117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F0616-D75A-07C2-A49C-3E3D5F85E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9663B9-D5E4-CA46-7DBB-05638D67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980720D-E1FA-0DE7-1339-02DB1EF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6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AA04A-913F-3A51-6E44-81E9FDB7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B501B-50BC-2A8A-A699-B277FD121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F535-CE6B-683A-D4D9-6CFB394B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AE0AF-CB0A-C01D-1E07-7B4B9C9B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9A9A-1BA9-25DA-57AE-FAA1D4A0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AEE8-2164-26F7-9D2B-53C33AB7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9B15E-B0B0-A1E8-6A49-56E93AEB6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3DB6B-2017-0563-D8D3-BE8A154D2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6C61B-3138-C949-E635-DCC7ABF0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94A78-B771-8F44-B734-9FCA9D5E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A2CD1-8D85-F6E0-38D1-3F5533D2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02D5-B3D5-407B-327A-C102D816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6BA7-B162-F7B8-78A4-9D3A14BE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27A0D-209A-88EC-BD11-23973D85F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B6F3C-883D-A593-9D17-CC46A1F0F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37FA6-6D12-0F15-8D29-743F81ECB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BE4F8-A20C-863E-96DC-DEC65D51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CA64B-2AA3-4649-04D3-0CBD6FAA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D7B43-2789-18C5-D034-A633A028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26D1-1299-407C-3870-3B026C6E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2AC83-9B4B-4BD7-10B8-C09D10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D6F8E-703A-86EC-711A-70F45F21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5150C-4CCC-004D-49BE-3D260F11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63F74-2ED3-D965-74A6-0CA994FF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9B0EF-0991-0327-B4A3-DD07975E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2BE95-0EEE-0591-656C-80FE0FF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CE47-C7F8-8CE6-D4DC-F3C43982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07C4B-F2B9-D3B0-9DC4-724072C6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B6323-DF92-F983-265D-4FA7D87EF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826E4-313A-BA60-D0A6-EBBC628B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768FC-D87F-7882-A88A-F3CDB309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AC960-03F1-53F0-C8A2-A63170FB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EBB6-8167-1884-95A4-00D7E927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97ADD-6008-5515-8CCC-D353B5FCA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F07A-8738-38B8-DF2E-8941962C5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5BF15-BBDE-0CD8-67CB-37C81846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919AF-D605-A0CE-BF29-98E2D513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589A-8102-AE0D-2D4B-CD4EF81B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ffectivechildtherapy.org/homepage/young-girl-talking-with-counselor-at-home/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pixabay.com/photos/group-therapy-psychology-1232896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483" y="3309088"/>
            <a:ext cx="5953539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Fort Bend ISD General SHAC Meeting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Theme: Mental Health</a:t>
            </a:r>
            <a:br>
              <a:rPr lang="en-US" dirty="0"/>
            </a:br>
            <a:r>
              <a:rPr lang="en-US" sz="2400" i="1" dirty="0"/>
              <a:t>Wednesday, September 4,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639" y="0"/>
            <a:ext cx="8105206" cy="1850619"/>
          </a:xfrm>
        </p:spPr>
        <p:txBody>
          <a:bodyPr>
            <a:normAutofit/>
          </a:bodyPr>
          <a:lstStyle/>
          <a:p>
            <a:r>
              <a:rPr lang="en-US" sz="4000" dirty="0"/>
              <a:t>Subcommittee Leads</a:t>
            </a:r>
            <a:br>
              <a:rPr lang="en-US" sz="4000" dirty="0"/>
            </a:br>
            <a:r>
              <a:rPr lang="en-US" sz="4000" dirty="0"/>
              <a:t> (FBISD &amp; Parent) Introductions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B7574-2095-0FA8-6262-2D1F634C7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40" y="2111228"/>
            <a:ext cx="6245520" cy="37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D3880-D0B9-CB72-7565-AB7B9C85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A74E1-6B08-C4CB-DFDB-BB57561D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22B5D-EC53-869E-DF67-4A34C0344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93" y="308852"/>
            <a:ext cx="9774014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51E7-0AF9-5760-7745-00C96E46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97971-F3E7-5600-FE64-B51201FC3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38391-4B5A-F853-1D71-952031D89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FDE54-4086-84D2-9AD7-B4784E9BC590}"/>
              </a:ext>
            </a:extLst>
          </p:cNvPr>
          <p:cNvSpPr txBox="1"/>
          <p:nvPr/>
        </p:nvSpPr>
        <p:spPr>
          <a:xfrm>
            <a:off x="1297173" y="4401879"/>
            <a:ext cx="5433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Kayla Luedke &amp; Davina Myles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FBISD Lead Social Workers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Rachel McCune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FBISD Coordinator of School Counseling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1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B6B4A4-0BCC-F331-0C3F-6B7CA921636A}"/>
              </a:ext>
            </a:extLst>
          </p:cNvPr>
          <p:cNvSpPr txBox="1">
            <a:spLocks/>
          </p:cNvSpPr>
          <p:nvPr/>
        </p:nvSpPr>
        <p:spPr>
          <a:xfrm>
            <a:off x="989550" y="1180395"/>
            <a:ext cx="10549692" cy="7395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Multi-Tier Systems of Support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diagram of a pyramid&#10;&#10;Description automatically generated">
            <a:extLst>
              <a:ext uri="{FF2B5EF4-FFF2-40B4-BE49-F238E27FC236}">
                <a16:creationId xmlns:a16="http://schemas.microsoft.com/office/drawing/2014/main" id="{A16466DF-6131-1C9B-E5C1-1ECE92D7B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590" y="1718121"/>
            <a:ext cx="6928150" cy="51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80F49E3-1869-5D56-DA34-B0D7AC99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Texas Model for Comprehensive School Counseling Programs  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B87C687-CAD0-38B6-2562-7289806A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377299-36CD-E049-B4A4-56FC7F2EF3F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89D92-BCF3-3C3B-39D3-CC4F6AE8C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717" y="503853"/>
            <a:ext cx="4965726" cy="501986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070F2-A152-CFCF-E67D-85DDE007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3" y="958097"/>
            <a:ext cx="6944694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F0A43-F8D6-26EA-4867-C3DD2782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33" y="248206"/>
            <a:ext cx="6717523" cy="5575544"/>
          </a:xfrm>
          <a:prstGeom prst="rect">
            <a:avLst/>
          </a:prstGeom>
          <a:noFill/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D94CD11-EFC4-D698-9DBE-A75E7FB4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Texas Model for Comprehensive School Counseling Programs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EE7A927-18D2-7A1F-2683-3B05AB71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377299-36CD-E049-B4A4-56FC7F2EF3F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36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07FA7-95DB-E309-B738-8CB4ECA791A6}"/>
              </a:ext>
            </a:extLst>
          </p:cNvPr>
          <p:cNvSpPr txBox="1"/>
          <p:nvPr/>
        </p:nvSpPr>
        <p:spPr>
          <a:xfrm>
            <a:off x="493986" y="231228"/>
            <a:ext cx="52656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2F2F2"/>
                </a:solidFill>
                <a:cs typeface="Calibri"/>
              </a:rPr>
              <a:t>Examples of Tier 1 Interventions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25746-23AB-9EAE-C94D-0A338BA57A57}"/>
              </a:ext>
            </a:extLst>
          </p:cNvPr>
          <p:cNvSpPr txBox="1"/>
          <p:nvPr/>
        </p:nvSpPr>
        <p:spPr>
          <a:xfrm>
            <a:off x="1748660" y="1718277"/>
            <a:ext cx="9001369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ea typeface="+mn-lt"/>
                <a:cs typeface="+mn-lt"/>
              </a:rPr>
              <a:t>(Counselors and Behavior facilitators)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Classroom guidance lessons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Large group guidance lessons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Classroom Management Support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Behavioral Health Facilitators (previously PBIS) supports classroom teachers</a:t>
            </a:r>
            <a:endParaRPr lang="en-US" sz="3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SEL lessons (Attributes of Profile of a Graduate)</a:t>
            </a:r>
            <a:endParaRPr lang="en-US" sz="3200">
              <a:cs typeface="Calibri"/>
            </a:endParaRPr>
          </a:p>
          <a:p>
            <a:pPr algn="ctr"/>
            <a:endParaRPr lang="en-US" sz="1400" b="1" i="1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3980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07FA7-95DB-E309-B738-8CB4ECA791A6}"/>
              </a:ext>
            </a:extLst>
          </p:cNvPr>
          <p:cNvSpPr txBox="1"/>
          <p:nvPr/>
        </p:nvSpPr>
        <p:spPr>
          <a:xfrm>
            <a:off x="493986" y="231228"/>
            <a:ext cx="52656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2F2F2"/>
                </a:solidFill>
                <a:cs typeface="Calibri"/>
              </a:rPr>
              <a:t>Examples of Tier 2 Interventions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25746-23AB-9EAE-C94D-0A338BA57A57}"/>
              </a:ext>
            </a:extLst>
          </p:cNvPr>
          <p:cNvSpPr txBox="1"/>
          <p:nvPr/>
        </p:nvSpPr>
        <p:spPr>
          <a:xfrm>
            <a:off x="1712941" y="1301559"/>
            <a:ext cx="900136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(School Counselors, Social Workers, Behavior facilitators)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Individual Guidance Support (at least 3 visits)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Group Guidance Support (at least 3 groups)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Community resource referral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Daily/Weekly Check-ins with counselor (at least 4 weeks)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Behavioral Intervention Plan Development 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Behavioral Data Collected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Social Work involvement (individual and/or group; at least 3 visits)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Behavior Health Facilitator Involvement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Restorative Chat/Circle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Mentoring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PALS/Peer Mentoring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Referral to Fort Bend Regional (if applicable)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Collaboration with physician and/or community mental health provider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Parent Conference/Involvement 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Home Visit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Collaboration with the SPED department (if applicable)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Consultation with the Probation Officer/Truancy Officer (if applicable)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Consultation with the CPS Caseworker (if applicable)</a:t>
            </a:r>
            <a:endParaRPr lang="en-US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24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07FA7-95DB-E309-B738-8CB4ECA791A6}"/>
              </a:ext>
            </a:extLst>
          </p:cNvPr>
          <p:cNvSpPr txBox="1"/>
          <p:nvPr/>
        </p:nvSpPr>
        <p:spPr>
          <a:xfrm>
            <a:off x="493986" y="231228"/>
            <a:ext cx="52656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2F2F2"/>
                </a:solidFill>
                <a:cs typeface="Calibri"/>
              </a:rPr>
              <a:t>Examples of Tier 3 Interventions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25746-23AB-9EAE-C94D-0A338BA57A57}"/>
              </a:ext>
            </a:extLst>
          </p:cNvPr>
          <p:cNvSpPr txBox="1"/>
          <p:nvPr/>
        </p:nvSpPr>
        <p:spPr>
          <a:xfrm>
            <a:off x="1669557" y="1384087"/>
            <a:ext cx="9001369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dirty="0">
              <a:ea typeface="+mn-lt"/>
              <a:cs typeface="+mn-lt"/>
            </a:endParaRPr>
          </a:p>
          <a:p>
            <a:pPr algn="ctr"/>
            <a:r>
              <a:rPr lang="en-US" sz="2400" b="1" dirty="0">
                <a:ea typeface="+mn-lt"/>
                <a:cs typeface="+mn-lt"/>
              </a:rPr>
              <a:t>This is intensive and individualized therapy</a:t>
            </a:r>
            <a:endParaRPr lang="en-US" sz="2400" dirty="0">
              <a:cs typeface="Calibri" panose="020F0502020204030204"/>
            </a:endParaRPr>
          </a:p>
          <a:p>
            <a:pPr algn="ctr"/>
            <a:r>
              <a:rPr lang="en-US" sz="2400" b="1" dirty="0">
                <a:ea typeface="+mn-lt"/>
                <a:cs typeface="+mn-lt"/>
              </a:rPr>
              <a:t>             </a:t>
            </a:r>
            <a:endParaRPr lang="en-US" sz="2400" b="1" dirty="0">
              <a:solidFill>
                <a:srgbClr val="FF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Crisis Intervention (i.e. </a:t>
            </a:r>
            <a:r>
              <a:rPr lang="en-US" sz="2400" dirty="0" err="1">
                <a:ea typeface="+mn-lt"/>
                <a:cs typeface="+mn-lt"/>
              </a:rPr>
              <a:t>Texana</a:t>
            </a:r>
            <a:r>
              <a:rPr lang="en-US" sz="2400" dirty="0">
                <a:ea typeface="+mn-lt"/>
                <a:cs typeface="+mn-lt"/>
              </a:rPr>
              <a:t>)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Referral to District Mental Health Therapist: 6 District LPC/LCSWs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Referral to campus Community Mental Health Partner (</a:t>
            </a:r>
            <a:r>
              <a:rPr lang="en-US" sz="2400" b="1" dirty="0" err="1">
                <a:ea typeface="+mn-lt"/>
                <a:cs typeface="+mn-lt"/>
              </a:rPr>
              <a:t>Clearhope</a:t>
            </a:r>
            <a:r>
              <a:rPr lang="en-US" sz="2400" b="1" dirty="0">
                <a:ea typeface="+mn-lt"/>
                <a:cs typeface="+mn-lt"/>
              </a:rPr>
              <a:t>,  </a:t>
            </a:r>
            <a:r>
              <a:rPr lang="en-US" sz="2400" b="1" dirty="0" err="1">
                <a:ea typeface="+mn-lt"/>
                <a:cs typeface="+mn-lt"/>
              </a:rPr>
              <a:t>Depelchin</a:t>
            </a:r>
            <a:r>
              <a:rPr lang="en-US" sz="2400" b="1" dirty="0">
                <a:ea typeface="+mn-lt"/>
                <a:cs typeface="+mn-lt"/>
              </a:rPr>
              <a:t>, Invocare IMPACT, Safe Place Counseling and TCHATT/ASUD</a:t>
            </a:r>
            <a:r>
              <a:rPr lang="en-US" sz="2400" dirty="0">
                <a:ea typeface="+mn-lt"/>
                <a:cs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  <a:p>
            <a:pPr algn="ctr"/>
            <a:endParaRPr lang="en-US" sz="1400" b="1" i="1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27941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C78F8-866F-D0B6-CEFB-F15BE0BBA953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Referral Process for Tier III MH Services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054699-973D-C40F-F944-5C717087B2DF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Parent must submit a Permission to Refer for Mental Health Services</a:t>
            </a:r>
            <a:r>
              <a:rPr lang="en-US" sz="2000" dirty="0"/>
              <a:t> 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Once the district receives the consent, the student’s counselor is notified. Only then can a  mental health referral be initiated to a District Mental Health Partner.​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Once the Partner receives the referral, they reach out to the family to complete an intake packet that includes a second consent that needs to be in place for services to be initiated</a:t>
            </a:r>
            <a:r>
              <a:rPr lang="en-US" sz="2000" dirty="0"/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18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5178" y="316413"/>
            <a:ext cx="7481643" cy="1020280"/>
          </a:xfrm>
        </p:spPr>
        <p:txBody>
          <a:bodyPr>
            <a:normAutofit/>
          </a:bodyPr>
          <a:lstStyle/>
          <a:p>
            <a:r>
              <a:rPr lang="en-US" sz="4400" dirty="0"/>
              <a:t>Welcome &amp; Mindful Moment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007AF-1C96-951B-5C48-68ED89B6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22" y="1747101"/>
            <a:ext cx="7152954" cy="2854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F8EF9-B877-2E14-DACC-F75F7994B554}"/>
              </a:ext>
            </a:extLst>
          </p:cNvPr>
          <p:cNvSpPr txBox="1"/>
          <p:nvPr/>
        </p:nvSpPr>
        <p:spPr>
          <a:xfrm>
            <a:off x="4190143" y="5044253"/>
            <a:ext cx="3811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Catalina Flores-Rau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SHAC Chair</a:t>
            </a:r>
          </a:p>
        </p:txBody>
      </p:sp>
    </p:spTree>
    <p:extLst>
      <p:ext uri="{BB962C8B-B14F-4D97-AF65-F5344CB8AC3E}">
        <p14:creationId xmlns:p14="http://schemas.microsoft.com/office/powerpoint/2010/main" val="221419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Calibri" panose="020F0502020204030204"/>
                <a:ea typeface="+mn-ea"/>
                <a:cs typeface="Calibri"/>
              </a:rPr>
              <a:t>FBISD Mental Health Therapists</a:t>
            </a:r>
            <a:endParaRPr lang="en-US">
              <a:solidFill>
                <a:schemeClr val="bg1"/>
              </a:solidFill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8BA39-861D-418A-0A50-BAE80467A46B}"/>
              </a:ext>
            </a:extLst>
          </p:cNvPr>
          <p:cNvSpPr txBox="1"/>
          <p:nvPr/>
        </p:nvSpPr>
        <p:spPr>
          <a:xfrm>
            <a:off x="3048886" y="1305342"/>
            <a:ext cx="609777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br>
              <a:rPr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en-US" sz="2400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0D5903-DAC7-EC80-3841-405BF8A0C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461845"/>
              </p:ext>
            </p:extLst>
          </p:nvPr>
        </p:nvGraphicFramePr>
        <p:xfrm>
          <a:off x="1457325" y="1471612"/>
          <a:ext cx="9277350" cy="3914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7350">
                  <a:extLst>
                    <a:ext uri="{9D8B030D-6E8A-4147-A177-3AD203B41FA5}">
                      <a16:colId xmlns:a16="http://schemas.microsoft.com/office/drawing/2014/main" val="36132524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</a:rPr>
                        <a:t>FBISD Mental Health Therapists (6)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7621837"/>
                  </a:ext>
                </a:extLst>
              </a:tr>
              <a:tr h="3495675">
                <a:tc>
                  <a:txBody>
                    <a:bodyPr/>
                    <a:lstStyle/>
                    <a:p>
                      <a:pPr marL="342900" lvl="0" indent="-34290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Short term counseling (10-12 sessions)​</a:t>
                      </a:r>
                    </a:p>
                    <a:p>
                      <a:pPr marL="342900" lvl="0" indent="-34290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Face to face at campus/ some virtual sessions when appropriate​</a:t>
                      </a:r>
                    </a:p>
                    <a:p>
                      <a:pPr marL="342900" lvl="0" indent="-34290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Family has</a:t>
                      </a:r>
                      <a:r>
                        <a:rPr lang="en-US" sz="1800" b="1" dirty="0">
                          <a:effectLst/>
                        </a:rPr>
                        <a:t> NO</a:t>
                      </a:r>
                      <a:r>
                        <a:rPr lang="en-US" sz="1800" dirty="0">
                          <a:effectLst/>
                        </a:rPr>
                        <a:t> Insurance/Medicaid and Student is</a:t>
                      </a:r>
                      <a:r>
                        <a:rPr lang="en-US" sz="1800" b="1" dirty="0">
                          <a:effectLst/>
                        </a:rPr>
                        <a:t> NOT</a:t>
                      </a:r>
                      <a:r>
                        <a:rPr lang="en-US" sz="1800" dirty="0">
                          <a:effectLst/>
                        </a:rPr>
                        <a:t> a Victim of crime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Limited resources 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MHTs are FBISD employees</a:t>
                      </a:r>
                    </a:p>
                    <a:p>
                      <a:pPr marL="342900" lvl="0" indent="-34290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Support all campuses​ (serve 13-14 </a:t>
                      </a:r>
                      <a:r>
                        <a:rPr lang="en-US" sz="1800">
                          <a:effectLst/>
                        </a:rPr>
                        <a:t>campuses each)</a:t>
                      </a:r>
                      <a:endParaRPr lang="en-US" sz="1800" dirty="0">
                        <a:effectLst/>
                      </a:endParaRP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effectLst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**Parent Permission is required prior to making a referral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4390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1492-7C30-DD6D-1106-6B08D75FB646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/>
                <a:ea typeface="+mn-ea"/>
                <a:cs typeface="Calibri"/>
              </a:rPr>
              <a:t>Community Partners: All 80 campuses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8BA39-861D-418A-0A50-BAE80467A46B}"/>
              </a:ext>
            </a:extLst>
          </p:cNvPr>
          <p:cNvSpPr txBox="1"/>
          <p:nvPr/>
        </p:nvSpPr>
        <p:spPr>
          <a:xfrm>
            <a:off x="3048886" y="1305342"/>
            <a:ext cx="609777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br>
              <a:rPr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en-US" sz="240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14774-6A0F-9CAC-1704-C1313D391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1" y="1674674"/>
            <a:ext cx="2009775" cy="1343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DF0AC6-D185-5DF9-A3BD-798085533E6E}"/>
              </a:ext>
            </a:extLst>
          </p:cNvPr>
          <p:cNvSpPr txBox="1"/>
          <p:nvPr/>
        </p:nvSpPr>
        <p:spPr>
          <a:xfrm>
            <a:off x="755780" y="302438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 Campuses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1052AB-D50E-CED5-7241-58A4D7231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555" y="4333172"/>
            <a:ext cx="1936110" cy="850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0BB5B-7C46-5096-E491-19F39A4AEF09}"/>
              </a:ext>
            </a:extLst>
          </p:cNvPr>
          <p:cNvSpPr txBox="1"/>
          <p:nvPr/>
        </p:nvSpPr>
        <p:spPr>
          <a:xfrm>
            <a:off x="3246507" y="518780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Campuses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DB5471-D0AC-EBDA-3E21-D444FBE44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461" y="1572518"/>
            <a:ext cx="2276475" cy="1170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EC9BD7-544A-B979-29AB-E7B46AD2DE80}"/>
              </a:ext>
            </a:extLst>
          </p:cNvPr>
          <p:cNvSpPr txBox="1"/>
          <p:nvPr/>
        </p:nvSpPr>
        <p:spPr>
          <a:xfrm>
            <a:off x="9321278" y="2743194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Campuses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15698D-B1A6-4E05-842A-F87AE94B1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722" y="4228765"/>
            <a:ext cx="2009775" cy="1171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B9FA87-16A6-2337-479C-06A254C51F80}"/>
              </a:ext>
            </a:extLst>
          </p:cNvPr>
          <p:cNvSpPr txBox="1"/>
          <p:nvPr/>
        </p:nvSpPr>
        <p:spPr>
          <a:xfrm>
            <a:off x="6905178" y="541546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Campuses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369F8-A04B-D62F-493A-822EAA6DFC4E}"/>
              </a:ext>
            </a:extLst>
          </p:cNvPr>
          <p:cNvSpPr txBox="1"/>
          <p:nvPr/>
        </p:nvSpPr>
        <p:spPr>
          <a:xfrm>
            <a:off x="4909350" y="1834996"/>
            <a:ext cx="95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67B9"/>
                </a:solidFill>
                <a:effectLst/>
                <a:latin typeface="halyard-display"/>
              </a:rPr>
              <a:t>TCHATT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823F5-D84E-4CD7-EEFD-40769DE7AC69}"/>
              </a:ext>
            </a:extLst>
          </p:cNvPr>
          <p:cNvSpPr txBox="1"/>
          <p:nvPr/>
        </p:nvSpPr>
        <p:spPr>
          <a:xfrm>
            <a:off x="3058087" y="1298863"/>
            <a:ext cx="4649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67B9"/>
                </a:solidFill>
                <a:effectLst/>
                <a:latin typeface="halyard-display"/>
              </a:rPr>
              <a:t>Texas Child Health Access Through Telemedicine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E35F89-7720-9805-A268-4E706F46879E}"/>
              </a:ext>
            </a:extLst>
          </p:cNvPr>
          <p:cNvSpPr txBox="1"/>
          <p:nvPr/>
        </p:nvSpPr>
        <p:spPr>
          <a:xfrm>
            <a:off x="4385575" y="2166143"/>
            <a:ext cx="220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Campuses for Teletherapy</a:t>
            </a:r>
          </a:p>
          <a:p>
            <a:r>
              <a:rPr lang="en-US" sz="1400" dirty="0"/>
              <a:t>District wide Psychiatry</a:t>
            </a:r>
          </a:p>
        </p:txBody>
      </p:sp>
    </p:spTree>
    <p:extLst>
      <p:ext uri="{BB962C8B-B14F-4D97-AF65-F5344CB8AC3E}">
        <p14:creationId xmlns:p14="http://schemas.microsoft.com/office/powerpoint/2010/main" val="2146402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08980-B563-8591-AF07-7FA978325639}"/>
              </a:ext>
            </a:extLst>
          </p:cNvPr>
          <p:cNvSpPr txBox="1"/>
          <p:nvPr/>
        </p:nvSpPr>
        <p:spPr>
          <a:xfrm>
            <a:off x="6412091" y="501651"/>
            <a:ext cx="4395340" cy="17162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Billing Options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96B5A-910E-711B-2985-E4618A73E371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Victims of Crime Act (VOCA) Grant: the district must apply for this every year.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Insurance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Private Pay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 pay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The district works hard to remove barriers to access mental health services for students</a:t>
            </a: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oom with colorful chairs&#10;&#10;Description automatically generated">
            <a:extLst>
              <a:ext uri="{FF2B5EF4-FFF2-40B4-BE49-F238E27FC236}">
                <a16:creationId xmlns:a16="http://schemas.microsoft.com/office/drawing/2014/main" id="{4945FDC1-B602-3A81-D1AF-60AF0F594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9249" y="501651"/>
            <a:ext cx="4637314" cy="248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BFE73-6258-EBA8-15E4-7B86084DE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66686" y="3321707"/>
            <a:ext cx="4282439" cy="267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85E99A-BCFD-C416-5F8E-20725C5C8167}"/>
              </a:ext>
            </a:extLst>
          </p:cNvPr>
          <p:cNvSpPr txBox="1"/>
          <p:nvPr/>
        </p:nvSpPr>
        <p:spPr>
          <a:xfrm>
            <a:off x="607034" y="5998232"/>
            <a:ext cx="42824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ffectivechildtherapy.org/homepage/young-girl-talking-with-counselor-at-hom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15333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08980-B563-8591-AF07-7FA978325639}"/>
              </a:ext>
            </a:extLst>
          </p:cNvPr>
          <p:cNvSpPr txBox="1"/>
          <p:nvPr/>
        </p:nvSpPr>
        <p:spPr>
          <a:xfrm>
            <a:off x="6412091" y="501651"/>
            <a:ext cx="4395340" cy="17162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Types of Victimization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A white squares with black text&#10;&#10;Description automatically generated">
            <a:extLst>
              <a:ext uri="{FF2B5EF4-FFF2-40B4-BE49-F238E27FC236}">
                <a16:creationId xmlns:a16="http://schemas.microsoft.com/office/drawing/2014/main" id="{DF90164B-7C13-DE7A-C5A3-3DF37CA0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43" y="629202"/>
            <a:ext cx="5221625" cy="5599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296B5A-910E-711B-2985-E4618A73E371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tx1">
                    <a:alpha val="80000"/>
                  </a:schemeClr>
                </a:solidFill>
              </a:rPr>
              <a:t>Primary: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The student themselves has witnessed or experienced any of the following.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tx1">
                    <a:alpha val="80000"/>
                  </a:schemeClr>
                </a:solidFill>
              </a:rPr>
              <a:t>Secondary: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 Any member of the household/family has witnessed or experienced any of the following, which has impacted the student.</a:t>
            </a: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88E6CD-6000-83F9-5100-5D2CC6C5BA86}"/>
              </a:ext>
            </a:extLst>
          </p:cNvPr>
          <p:cNvSpPr txBox="1"/>
          <p:nvPr/>
        </p:nvSpPr>
        <p:spPr>
          <a:xfrm>
            <a:off x="4724400" y="3200400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99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96B5A-910E-711B-2985-E4618A73E371}"/>
              </a:ext>
            </a:extLst>
          </p:cNvPr>
          <p:cNvSpPr txBox="1"/>
          <p:nvPr/>
        </p:nvSpPr>
        <p:spPr>
          <a:xfrm>
            <a:off x="6392583" y="986318"/>
            <a:ext cx="4434721" cy="46644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470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Students Received Tier III Mental Health Services through the district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4,204 Clinical sessions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were conducted at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no cost to the parent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Covered either by the VOCA grant or district mental health therapists</a:t>
            </a:r>
            <a:endParaRPr lang="en-US" sz="2000" u="sng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u="sng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Services were provided by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19 therapists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931FE28-A257-B2C2-7577-7693AA7F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4" y="2445250"/>
            <a:ext cx="4779678" cy="17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E88C-DEEB-2946-DD1E-059B9483070E}"/>
              </a:ext>
            </a:extLst>
          </p:cNvPr>
          <p:cNvSpPr txBox="1">
            <a:spLocks/>
          </p:cNvSpPr>
          <p:nvPr/>
        </p:nvSpPr>
        <p:spPr>
          <a:xfrm>
            <a:off x="3782291" y="231575"/>
            <a:ext cx="755425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06AB8-FB6A-53E5-3775-436E3510B396}"/>
              </a:ext>
            </a:extLst>
          </p:cNvPr>
          <p:cNvSpPr txBox="1"/>
          <p:nvPr/>
        </p:nvSpPr>
        <p:spPr>
          <a:xfrm>
            <a:off x="3782161" y="437863"/>
            <a:ext cx="8240233" cy="3215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Students </a:t>
            </a:r>
            <a:r>
              <a:rPr lang="en-US" u="sng" dirty="0">
                <a:latin typeface="Calibri" panose="020F0502020204030204"/>
                <a:ea typeface="+mn-lt"/>
                <a:cs typeface="Calibri" panose="020F0502020204030204"/>
              </a:rPr>
              <a:t>cannot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be referred for mental health services without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written</a:t>
            </a:r>
            <a:r>
              <a:rPr lang="en-US" b="1" dirty="0">
                <a:latin typeface="Calibri" panose="020F0502020204030204"/>
                <a:ea typeface="+mn-lt"/>
                <a:cs typeface="Calibri" panose="020F0502020204030204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parent permission form on file</a:t>
            </a:r>
            <a:r>
              <a:rPr lang="en-US" dirty="0">
                <a:latin typeface="Calibri" panose="020F0502020204030204"/>
                <a:ea typeface="+mn-lt"/>
                <a:cs typeface="Calibri" panose="020F0502020204030204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Permission to refer for </a:t>
            </a:r>
            <a:r>
              <a:rPr lang="en-US" b="1" dirty="0">
                <a:latin typeface="Calibri" panose="020F0502020204030204"/>
                <a:ea typeface="+mn-lt"/>
                <a:cs typeface="Calibri" panose="020F0502020204030204"/>
              </a:rPr>
              <a:t>Tier III mental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health services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Therapists cannot see students without a signed parent consent.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If parents are divorced, therapists will require a copy of the divorce decree</a:t>
            </a:r>
            <a:r>
              <a:rPr lang="en-US" dirty="0">
                <a:latin typeface="Calibri" panose="020F0502020204030204"/>
                <a:ea typeface="+mn-lt"/>
                <a:cs typeface="Calibri" panose="020F0502020204030204"/>
              </a:rPr>
              <a:t>/custody order.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</a:t>
            </a:r>
            <a:r>
              <a:rPr lang="en-US" b="1" dirty="0">
                <a:latin typeface="Calibri" panose="020F0502020204030204"/>
                <a:ea typeface="+mn-lt"/>
                <a:cs typeface="Calibri" panose="020F0502020204030204"/>
              </a:rPr>
              <a:t>(Obtained by the MHT)</a:t>
            </a:r>
            <a:endParaRPr lang="en-US" b="1" dirty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If a parent is not interested in district resources, they are provided outside referrals (at least 3).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All referrals should come directly from the school counselor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F6648-E2C7-A3B6-BD36-8AC856DB983B}"/>
              </a:ext>
            </a:extLst>
          </p:cNvPr>
          <p:cNvSpPr txBox="1"/>
          <p:nvPr/>
        </p:nvSpPr>
        <p:spPr>
          <a:xfrm>
            <a:off x="291703" y="2905125"/>
            <a:ext cx="28574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Calibri"/>
              </a:rPr>
              <a:t>Reminders</a:t>
            </a:r>
          </a:p>
        </p:txBody>
      </p:sp>
    </p:spTree>
    <p:extLst>
      <p:ext uri="{BB962C8B-B14F-4D97-AF65-F5344CB8AC3E}">
        <p14:creationId xmlns:p14="http://schemas.microsoft.com/office/powerpoint/2010/main" val="350302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/>
                <a:cs typeface="Arial"/>
              </a:rPr>
              <a:t>Priti </a:t>
            </a:r>
            <a:r>
              <a:rPr lang="en-US" b="1" spc="600" err="1">
                <a:solidFill>
                  <a:schemeClr val="bg1"/>
                </a:solidFill>
                <a:latin typeface="Arial"/>
                <a:cs typeface="Arial"/>
              </a:rPr>
              <a:t>Avantsa</a:t>
            </a:r>
            <a:r>
              <a:rPr lang="en-US" b="1" spc="600">
                <a:solidFill>
                  <a:schemeClr val="bg1"/>
                </a:solidFill>
                <a:latin typeface="Arial"/>
                <a:cs typeface="Arial"/>
              </a:rPr>
              <a:t>, LMSW</a:t>
            </a:r>
            <a:endParaRPr lang="en-US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endParaRPr lang="en-US" b="1" spc="6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spc="600">
                <a:solidFill>
                  <a:schemeClr val="bg1"/>
                </a:solidFill>
                <a:latin typeface="Arial"/>
                <a:cs typeface="Arial"/>
              </a:rPr>
              <a:t>Coordinator of Mental Health and Social Work Services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230" y="3805238"/>
            <a:ext cx="5953539" cy="2387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Student Wellness Coalition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3100" dirty="0"/>
              <a:t>Lori Sartain</a:t>
            </a:r>
            <a:br>
              <a:rPr lang="en-US" sz="3100" dirty="0"/>
            </a:br>
            <a:r>
              <a:rPr lang="en-US" sz="3100" dirty="0"/>
              <a:t>FBISD Director of Behavioral Health  &amp; Wellness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3140E-7F99-F901-68B5-0F8EFF23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618" y="1526381"/>
            <a:ext cx="3052762" cy="30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DDB6A3-3333-CF20-2A1C-A2B1BECC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6967"/>
            <a:ext cx="4061252" cy="22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B5C0B-7EF2-AF12-6E73-CD06F325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123309"/>
            <a:ext cx="10515600" cy="1325563"/>
          </a:xfrm>
        </p:spPr>
        <p:txBody>
          <a:bodyPr/>
          <a:lstStyle/>
          <a:p>
            <a:r>
              <a:rPr lang="en-US" dirty="0"/>
              <a:t>Whole Child Health Sound Bites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E5B9C-8CFB-3ABB-7F36-4136B287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FBISD SHAC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BA520-ABD0-6A24-885C-87C9A2D4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7299-36CD-E049-B4A4-56FC7F2EF3F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4D2EBFD-B613-8A73-C631-C94A72263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3456" y="3844799"/>
            <a:ext cx="4061251" cy="2283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6DADC-115D-CAB4-75B7-EF83861EA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38" y="1633026"/>
            <a:ext cx="4221120" cy="220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0BABE-797C-E40B-1AD6-955E41829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456" y="1605741"/>
            <a:ext cx="4061251" cy="2283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C6B40-094E-2FD2-409C-A449A5EFF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72" y="3861767"/>
            <a:ext cx="4061252" cy="2283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71EA1-5F8A-0D91-0487-A22B81076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705" y="2761307"/>
            <a:ext cx="2103302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E5B9C-8CFB-3ABB-7F36-4136B287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FBISD SHAC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BA520-ABD0-6A24-885C-87C9A2D4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7299-36CD-E049-B4A4-56FC7F2EF3F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0C896B-239A-95B9-9E11-EFC8AB17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29" y="163641"/>
            <a:ext cx="10426897" cy="585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825" y="0"/>
            <a:ext cx="7260091" cy="1307805"/>
          </a:xfrm>
        </p:spPr>
        <p:txBody>
          <a:bodyPr>
            <a:normAutofit/>
          </a:bodyPr>
          <a:lstStyle/>
          <a:p>
            <a:r>
              <a:rPr lang="en-US" sz="4000" dirty="0"/>
              <a:t>SHAC Executive Team Introductions &amp; SHAC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07F33-EFD6-9EBD-2F05-134CB3A6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116" y="1307805"/>
            <a:ext cx="6063768" cy="540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4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753" y="4912242"/>
            <a:ext cx="6978155" cy="136632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Voter Registration from your SHAC Advocacy Committee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Chassidy </a:t>
            </a:r>
            <a:r>
              <a:rPr lang="en-US" sz="4000" dirty="0" err="1"/>
              <a:t>Olainu-Alade</a:t>
            </a:r>
            <a:br>
              <a:rPr lang="en-US" sz="4000" dirty="0"/>
            </a:br>
            <a:r>
              <a:rPr lang="en-US" sz="4000" dirty="0"/>
              <a:t>FBISD Coordinator of Community and Civic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9C589-069C-06A6-D737-CC132D95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1949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230" y="3992526"/>
            <a:ext cx="595353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Vote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dirty="0"/>
              <a:t>SHAC Meeting Minutes</a:t>
            </a:r>
            <a:br>
              <a:rPr lang="en-US" sz="2400" dirty="0"/>
            </a:br>
            <a:r>
              <a:rPr lang="en-US" sz="2400" dirty="0"/>
              <a:t>May 15, 2024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Derek Craig</a:t>
            </a:r>
            <a:br>
              <a:rPr lang="en-US" sz="2400" dirty="0"/>
            </a:br>
            <a:r>
              <a:rPr lang="en-US" sz="2400" dirty="0"/>
              <a:t>Fort Bend ISD SHAC Secretary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A4F87-CF7D-0A09-E981-E59F3D6AF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38" y="1241230"/>
            <a:ext cx="6308523" cy="35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5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230" y="3521093"/>
            <a:ext cx="595353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Brain Break</a:t>
            </a:r>
            <a:br>
              <a:rPr lang="en-US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3600" dirty="0"/>
          </a:p>
        </p:txBody>
      </p:sp>
      <p:pic>
        <p:nvPicPr>
          <p:cNvPr id="1026" name="Picture 2" descr="Incorporating Brain Breaks for ...">
            <a:extLst>
              <a:ext uri="{FF2B5EF4-FFF2-40B4-BE49-F238E27FC236}">
                <a16:creationId xmlns:a16="http://schemas.microsoft.com/office/drawing/2014/main" id="{410F3509-193B-1AB3-0908-AD2C0B7A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07" y="1696392"/>
            <a:ext cx="5858983" cy="32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54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7212" y="3593250"/>
            <a:ext cx="595353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Events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800" dirty="0"/>
              <a:t>LaDonna Green </a:t>
            </a:r>
            <a:br>
              <a:rPr lang="en-US" sz="2800" dirty="0"/>
            </a:br>
            <a:r>
              <a:rPr lang="en-US" sz="2800" dirty="0"/>
              <a:t>Fort Bend ISD Wellness, Health &amp; Prevention Specialist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C68FD-A13D-4992-ACBB-C2FCC72F7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460" y="1404855"/>
            <a:ext cx="4515405" cy="33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3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692A-15A1-35D6-D6CE-9906FBF8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Suicide Prevention Week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BBA36-AE85-AD80-A411-012BBD5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BE454-4BBF-641F-604C-661CB17F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0F39A-F353-4E99-D848-83CDEC6B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17" y="1690687"/>
            <a:ext cx="5547322" cy="3891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014937-493B-342E-FD7A-057F4025D464}"/>
              </a:ext>
            </a:extLst>
          </p:cNvPr>
          <p:cNvSpPr txBox="1"/>
          <p:nvPr/>
        </p:nvSpPr>
        <p:spPr>
          <a:xfrm>
            <a:off x="6271437" y="2562445"/>
            <a:ext cx="5920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September 8 – 14, 2024</a:t>
            </a:r>
          </a:p>
        </p:txBody>
      </p:sp>
    </p:spTree>
    <p:extLst>
      <p:ext uri="{BB962C8B-B14F-4D97-AF65-F5344CB8AC3E}">
        <p14:creationId xmlns:p14="http://schemas.microsoft.com/office/powerpoint/2010/main" val="835393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58B7-1F42-E73F-F2B2-3E1B2969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46" y="1200188"/>
            <a:ext cx="5900854" cy="348332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September is </a:t>
            </a:r>
            <a:br>
              <a:rPr lang="en-US" sz="6000" dirty="0"/>
            </a:br>
            <a:r>
              <a:rPr lang="en-US" sz="6000" dirty="0"/>
              <a:t>Childhood Cancer Awareness Month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3EE83-A590-9484-4ED2-2530FC45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80390-9B19-A069-F521-FBFC362F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88DF7-6E7C-752C-24D0-33AAA756A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3641"/>
            <a:ext cx="3796397" cy="57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5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404DE-BD75-5575-1702-E10971F5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541" y="2103437"/>
            <a:ext cx="57335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Turn It Gold Day</a:t>
            </a:r>
            <a:br>
              <a:rPr lang="en-US" dirty="0"/>
            </a:br>
            <a:r>
              <a:rPr lang="en-US" dirty="0"/>
              <a:t>September 13, 2024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Wear Gold!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E65EF-91AE-3BE0-7E80-EFC3D3F0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FCEC8-F193-47AD-662B-CDB9977C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15F94-F2F2-1031-9531-E8D9B550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23" y="823815"/>
            <a:ext cx="4342118" cy="43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2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4A1B5-75C3-F634-6030-CD28B69F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92425-488F-9EED-1BA2-33C1EE1B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" y="0"/>
            <a:ext cx="3610479" cy="206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2C8C61-F5AD-F351-1838-53523DF0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89" y="6318664"/>
            <a:ext cx="3944928" cy="444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9FE062-FBE1-DD4B-4FAE-822D20E2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498" y="2988168"/>
            <a:ext cx="2101502" cy="3064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C1A83-CCDE-9FA6-5E8E-955BE55B3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635" y="2752153"/>
            <a:ext cx="2991267" cy="2038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16112-2DBB-40F7-DD4B-4EEC12E7B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987" y="2800262"/>
            <a:ext cx="2800741" cy="1257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D6FB49-0B74-E6DE-7CDB-871C8FBA3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927" y="4057737"/>
            <a:ext cx="2819794" cy="714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B5F6F2-E47F-4EFE-7219-19CBEA56B820}"/>
              </a:ext>
            </a:extLst>
          </p:cNvPr>
          <p:cNvSpPr txBox="1"/>
          <p:nvPr/>
        </p:nvSpPr>
        <p:spPr>
          <a:xfrm>
            <a:off x="3762053" y="1186450"/>
            <a:ext cx="564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September Sound Bites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C4F1D9-1CAA-1CCD-15A3-5228DFFB6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551" y="2021503"/>
            <a:ext cx="8935697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51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FB55-38EE-5733-CB8F-1618B71B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Liaison Action Items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D8689-8FA7-C391-3472-5CD8EE45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5D45-342F-CE54-9AAA-B435D5E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77299-36CD-E049-B4A4-56FC7F2EF3F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8F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8F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AB7C1-9064-7A75-1949-731502623EDE}"/>
              </a:ext>
            </a:extLst>
          </p:cNvPr>
          <p:cNvSpPr txBox="1"/>
          <p:nvPr/>
        </p:nvSpPr>
        <p:spPr>
          <a:xfrm>
            <a:off x="1550019" y="1413063"/>
            <a:ext cx="817105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sure to fill out the Google Form after your breakout session</a:t>
            </a:r>
          </a:p>
          <a:p>
            <a:pPr algn="l"/>
            <a:endParaRPr lang="en-US" sz="3200" b="0" i="0" dirty="0">
              <a:solidFill>
                <a:srgbClr val="2424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Take Action!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32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Think of ways to spread the word about Mental Health within your schools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32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Voter Registration needs to happen before October 7</a:t>
            </a:r>
            <a:r>
              <a:rPr lang="en-US" sz="3200" b="0" i="0" baseline="30000" dirty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sz="3200" b="0" i="0" dirty="0">
              <a:solidFill>
                <a:srgbClr val="2424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73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ABD5-B9C1-DC85-AC40-81C4501A2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Subcommittee Convene</a:t>
            </a:r>
          </a:p>
        </p:txBody>
      </p:sp>
    </p:spTree>
    <p:extLst>
      <p:ext uri="{BB962C8B-B14F-4D97-AF65-F5344CB8AC3E}">
        <p14:creationId xmlns:p14="http://schemas.microsoft.com/office/powerpoint/2010/main" val="408849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FBB96-E16C-D8FC-3D92-CD741DEF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CD93-8C2D-FABD-9347-03834400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BBD23-48EF-B1BA-EAA6-2D4982C2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1" y="315828"/>
            <a:ext cx="9840698" cy="5439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89572-CA8D-906E-5307-2BAF83FB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9" y="315828"/>
            <a:ext cx="514422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75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479E-9E9D-538D-AC36-266AB4975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230" y="3166132"/>
            <a:ext cx="595353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Subcommittee Convene</a:t>
            </a:r>
            <a:br>
              <a:rPr lang="en-US" dirty="0"/>
            </a:br>
            <a:br>
              <a:rPr lang="en-US" dirty="0"/>
            </a:br>
            <a:r>
              <a:rPr lang="en-US" sz="3100" b="0" i="1" dirty="0"/>
              <a:t>Discuss Mental Health and You</a:t>
            </a:r>
            <a:br>
              <a:rPr lang="en-US" sz="3100" b="0" i="1" dirty="0"/>
            </a:br>
            <a:r>
              <a:rPr lang="en-US" sz="3100" b="0" i="1" dirty="0"/>
              <a:t>Gaps &amp; Frustration</a:t>
            </a:r>
            <a:br>
              <a:rPr lang="en-US" sz="3100" b="0" i="1" dirty="0"/>
            </a:br>
            <a:br>
              <a:rPr lang="en-US" sz="3100" b="0" i="1" dirty="0">
                <a:solidFill>
                  <a:schemeClr val="tx1"/>
                </a:solidFill>
              </a:rPr>
            </a:br>
            <a:r>
              <a:rPr lang="en-US" sz="3100" b="0" i="1" dirty="0">
                <a:solidFill>
                  <a:schemeClr val="tx1"/>
                </a:solidFill>
              </a:rPr>
              <a:t>Split by Feeder Pattern</a:t>
            </a:r>
            <a:br>
              <a:rPr lang="en-US" sz="3100" b="0" i="1" dirty="0">
                <a:solidFill>
                  <a:schemeClr val="tx1"/>
                </a:solidFill>
              </a:rPr>
            </a:br>
            <a:r>
              <a:rPr lang="en-US" sz="3100" b="0" i="1" dirty="0">
                <a:solidFill>
                  <a:schemeClr val="tx1"/>
                </a:solidFill>
              </a:rPr>
              <a:t>Student Led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729837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 BEND ISD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16431 Lexington Blvd.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Sugar Land, TX 77479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281-634-1000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www.fortbendisd.com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10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4E2AD-52CE-13C3-1581-1A59FB9A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7DF5D-72AD-974B-F1F1-CBED99FB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89C9B-3265-6398-EFB8-1672E5D6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77" y="305196"/>
            <a:ext cx="9821646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DBEF8-D944-018D-76EF-3ECA018C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9FCF0-591B-E5D2-393F-D8E79346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D8B65-4ED2-661B-3F41-F9BC54508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364228"/>
            <a:ext cx="9745435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A23F2-8C35-8A5D-8B37-AAA93B3F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FAA72-A6B6-D25F-934D-90F47C39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3768E-2AE6-DB5C-2937-25432E62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72" y="487054"/>
            <a:ext cx="9716856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8FD39-4E15-A997-1867-50B5052E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94B2E-805E-2499-2CDB-6E978A19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4FA0B-57AE-92C1-01D4-3AD0D1C1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88" y="366778"/>
            <a:ext cx="9669224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0B9C0E-5652-CBCB-45AB-38A454E8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56C42-10F1-DA44-ADAB-ED5F7D0A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622FA-8B32-A6F8-A26F-C06CFB91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21751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5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BISD Primary 1">
      <a:dk1>
        <a:srgbClr val="000000"/>
      </a:dk1>
      <a:lt1>
        <a:srgbClr val="FFFFFF"/>
      </a:lt1>
      <a:dk2>
        <a:srgbClr val="535659"/>
      </a:dk2>
      <a:lt2>
        <a:srgbClr val="E7E6E6"/>
      </a:lt2>
      <a:accent1>
        <a:srgbClr val="8A2A2B"/>
      </a:accent1>
      <a:accent2>
        <a:srgbClr val="CB6015"/>
      </a:accent2>
      <a:accent3>
        <a:srgbClr val="B7A99A"/>
      </a:accent3>
      <a:accent4>
        <a:srgbClr val="FFB81C"/>
      </a:accent4>
      <a:accent5>
        <a:srgbClr val="509E2F"/>
      </a:accent5>
      <a:accent6>
        <a:srgbClr val="642667"/>
      </a:accent6>
      <a:hlink>
        <a:srgbClr val="00778B"/>
      </a:hlink>
      <a:folHlink>
        <a:srgbClr val="0038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Bond PowerPoint Template" id="{6BAE0A72-1440-FF42-A0BC-B68A4BF0A84E}" vid="{78CF414C-5364-F64B-8D15-FBC72E3379C3}"/>
    </a:ext>
  </a:extLst>
</a:theme>
</file>

<file path=ppt/theme/theme2.xml><?xml version="1.0" encoding="utf-8"?>
<a:theme xmlns:a="http://schemas.openxmlformats.org/drawingml/2006/main" name="1_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10169</TotalTime>
  <Words>991</Words>
  <Application>Microsoft Office PowerPoint</Application>
  <PresentationFormat>Widescreen</PresentationFormat>
  <Paragraphs>168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halyard-display</vt:lpstr>
      <vt:lpstr>Segoe UI</vt:lpstr>
      <vt:lpstr>Office Theme</vt:lpstr>
      <vt:lpstr>1_Office Theme</vt:lpstr>
      <vt:lpstr>Fort Bend ISD General SHAC Meeting  Theme: Mental Health Wednesday, September 4, 2024</vt:lpstr>
      <vt:lpstr>Welcome &amp; Mindful Moment</vt:lpstr>
      <vt:lpstr>SHAC Executive Team Introductions &amp; SHAC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Subcommittee Leads  (FBISD &amp; Parent)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Wellness Coalition        Lori Sartain FBISD Director of Behavioral Health  &amp; Wellness</vt:lpstr>
      <vt:lpstr>Whole Child Health Sound Bites</vt:lpstr>
      <vt:lpstr>PowerPoint Presentation</vt:lpstr>
      <vt:lpstr>Voter Registration from your SHAC Advocacy Committee       Chassidy Olainu-Alade FBISD Coordinator of Community and Civic Engagement</vt:lpstr>
      <vt:lpstr>Vote      SHAC Meeting Minutes May 15, 2024  Derek Craig Fort Bend ISD SHAC Secretary</vt:lpstr>
      <vt:lpstr>Brain Break              </vt:lpstr>
      <vt:lpstr>Upcoming Events      LaDonna Green  Fort Bend ISD Wellness, Health &amp; Prevention Specialist</vt:lpstr>
      <vt:lpstr>Suicide Prevention Week</vt:lpstr>
      <vt:lpstr>September is  Childhood Cancer Awareness Month</vt:lpstr>
      <vt:lpstr>Turn It Gold Day September 13, 2024  Wear Gold!</vt:lpstr>
      <vt:lpstr>PowerPoint Presentation</vt:lpstr>
      <vt:lpstr>Liaison Action Items</vt:lpstr>
      <vt:lpstr>Subcommittee Convene</vt:lpstr>
      <vt:lpstr>Subcommittee Convene  Discuss Mental Health and You Gaps &amp; Frustration  Split by Feeder Pattern Student Led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Green, Ladonna</cp:lastModifiedBy>
  <cp:revision>17</cp:revision>
  <dcterms:created xsi:type="dcterms:W3CDTF">2022-05-20T14:55:30Z</dcterms:created>
  <dcterms:modified xsi:type="dcterms:W3CDTF">2024-09-04T16:26:17Z</dcterms:modified>
</cp:coreProperties>
</file>